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sldIdLst>
    <p:sldId id="275" r:id="rId6"/>
    <p:sldId id="276" r:id="rId7"/>
    <p:sldId id="283" r:id="rId8"/>
    <p:sldId id="284" r:id="rId9"/>
    <p:sldId id="257" r:id="rId10"/>
    <p:sldId id="259" r:id="rId11"/>
    <p:sldId id="261" r:id="rId12"/>
    <p:sldId id="281" r:id="rId13"/>
    <p:sldId id="262" r:id="rId14"/>
    <p:sldId id="285" r:id="rId15"/>
    <p:sldId id="286" r:id="rId16"/>
    <p:sldId id="264" r:id="rId17"/>
    <p:sldId id="265" r:id="rId18"/>
    <p:sldId id="267" r:id="rId19"/>
    <p:sldId id="268" r:id="rId20"/>
    <p:sldId id="282" r:id="rId21"/>
    <p:sldId id="279" r:id="rId22"/>
    <p:sldId id="271" r:id="rId23"/>
    <p:sldId id="273" r:id="rId24"/>
    <p:sldId id="274" r:id="rId25"/>
    <p:sldId id="277" r:id="rId26"/>
    <p:sldId id="278" r:id="rId27"/>
  </p:sldIdLst>
  <p:sldSz cx="12192000" cy="6858000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B Yagut" panose="00000400000000000000" pitchFamily="2" charset="-78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9139-107F-4298-8803-603793FAEF7B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A791-9B18-4247-AFD7-296311FC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3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9139-107F-4298-8803-603793FAEF7B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A791-9B18-4247-AFD7-296311FC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4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9139-107F-4298-8803-603793FAEF7B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A791-9B18-4247-AFD7-296311FC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1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9139-107F-4298-8803-603793FAEF7B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A791-9B18-4247-AFD7-296311FC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0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9139-107F-4298-8803-603793FAEF7B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A791-9B18-4247-AFD7-296311FC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5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9139-107F-4298-8803-603793FAEF7B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A791-9B18-4247-AFD7-296311FC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3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9139-107F-4298-8803-603793FAEF7B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A791-9B18-4247-AFD7-296311FC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0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9139-107F-4298-8803-603793FAEF7B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A791-9B18-4247-AFD7-296311FC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4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9139-107F-4298-8803-603793FAEF7B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A791-9B18-4247-AFD7-296311FC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12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9139-107F-4298-8803-603793FAEF7B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A791-9B18-4247-AFD7-296311FC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89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9139-107F-4298-8803-603793FAEF7B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A791-9B18-4247-AFD7-296311FC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6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09139-107F-4298-8803-603793FAEF7B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9A791-9B18-4247-AFD7-296311FC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3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9474"/>
          </a:xfrm>
        </p:spPr>
        <p:txBody>
          <a:bodyPr>
            <a:normAutofit fontScale="90000"/>
          </a:bodyPr>
          <a:lstStyle/>
          <a:p>
            <a:r>
              <a:rPr lang="fa-IR" sz="4400" b="1" dirty="0">
                <a:solidFill>
                  <a:srgbClr val="000000"/>
                </a:solidFill>
                <a:cs typeface="B Yagut" panose="00000400000000000000" pitchFamily="2" charset="-78"/>
              </a:rPr>
              <a:t>تغذیه صحیح در دوران بارداری،زایمان و دوران شیردهی، آشنایی با شاخص های لازم برای ارزیابی وضعیت تغذیه ای مادران</a:t>
            </a:r>
            <a:endParaRPr lang="en-US" sz="44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524000" y="3889420"/>
            <a:ext cx="9144000" cy="1867436"/>
          </a:xfrm>
        </p:spPr>
        <p:txBody>
          <a:bodyPr>
            <a:noAutofit/>
          </a:bodyPr>
          <a:lstStyle/>
          <a:p>
            <a:pPr rtl="1"/>
            <a:r>
              <a:rPr lang="fa-IR" sz="3600" b="1" dirty="0">
                <a:solidFill>
                  <a:srgbClr val="000000"/>
                </a:solidFill>
                <a:cs typeface="B Yagut" panose="00000400000000000000" pitchFamily="2" charset="-78"/>
              </a:rPr>
              <a:t>تغذیه صحیح در دوران </a:t>
            </a:r>
            <a:r>
              <a:rPr lang="fa-IR" sz="3600" b="1" dirty="0" smtClean="0">
                <a:solidFill>
                  <a:srgbClr val="000000"/>
                </a:solidFill>
                <a:cs typeface="B Yagut" panose="00000400000000000000" pitchFamily="2" charset="-78"/>
              </a:rPr>
              <a:t>شیردهی</a:t>
            </a:r>
            <a:endParaRPr lang="fa-IR" sz="3600" b="1" dirty="0">
              <a:solidFill>
                <a:srgbClr val="000000"/>
              </a:solidFill>
              <a:cs typeface="B Yagut" panose="00000400000000000000" pitchFamily="2" charset="-78"/>
            </a:endParaRPr>
          </a:p>
          <a:p>
            <a:pPr rtl="1"/>
            <a:r>
              <a:rPr lang="fa-IR" sz="3600" dirty="0" smtClean="0">
                <a:cs typeface="B Yagut" pitchFamily="2" charset="-78"/>
              </a:rPr>
              <a:t> </a:t>
            </a:r>
            <a:endParaRPr lang="fa-IR" sz="3600" b="1" dirty="0">
              <a:cs typeface="B Yagut" pitchFamily="2" charset="-78"/>
            </a:endParaRPr>
          </a:p>
          <a:p>
            <a:pPr rtl="1"/>
            <a:endParaRPr lang="fa-IR" sz="3600" b="1" dirty="0" smtClean="0">
              <a:cs typeface="B Yag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516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6"/>
    </mc:Choice>
    <mc:Fallback xmlns="">
      <p:transition spd="slow" advTm="321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b="1" dirty="0" smtClean="0">
                <a:solidFill>
                  <a:prstClr val="black"/>
                </a:solidFill>
                <a:cs typeface="B Yagut" pitchFamily="2" charset="-78"/>
              </a:rPr>
              <a:t>ادامه عوامل </a:t>
            </a:r>
            <a:r>
              <a:rPr lang="fa-IR" b="1" dirty="0">
                <a:solidFill>
                  <a:prstClr val="black"/>
                </a:solidFill>
                <a:cs typeface="B Yagut" pitchFamily="2" charset="-78"/>
              </a:rPr>
              <a:t>موثر در افزایش شیر مادر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25300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dirty="0" smtClean="0">
                <a:cs typeface="B Yagut" pitchFamily="2" charset="-78"/>
              </a:rPr>
              <a:t>تخم مرغ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بادام 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ماهی سالمون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مرکبات(پرتقال، گریپ فروت)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هویج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برنج قهوه ای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جو دوسر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نارگیل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اسفناج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شنبلیله</a:t>
            </a:r>
          </a:p>
          <a:p>
            <a:pPr algn="r" rtl="1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51" y="2411105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6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48"/>
    </mc:Choice>
    <mc:Fallback xmlns="">
      <p:transition spd="slow" advTm="193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b="1" dirty="0" smtClean="0">
                <a:cs typeface="B Yagut" pitchFamily="2" charset="-78"/>
              </a:rPr>
              <a:t>ادامه عوامل </a:t>
            </a:r>
            <a:r>
              <a:rPr lang="fa-IR" b="1" dirty="0">
                <a:cs typeface="B Yagut" pitchFamily="2" charset="-78"/>
              </a:rPr>
              <a:t>موثر در افزایش شیر مادر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492" y="1825625"/>
            <a:ext cx="9553433" cy="4351338"/>
          </a:xfrm>
        </p:spPr>
        <p:txBody>
          <a:bodyPr/>
          <a:lstStyle/>
          <a:p>
            <a:pPr algn="r" rtl="1"/>
            <a:r>
              <a:rPr lang="fa-IR" dirty="0" smtClean="0">
                <a:cs typeface="B Yagut" pitchFamily="2" charset="-78"/>
              </a:rPr>
              <a:t>سیر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کنجد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برگ شوید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ران مرغ 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کدوسبز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نخود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دمنوش برگ ریحان</a:t>
            </a:r>
            <a:endParaRPr lang="en-US" dirty="0">
              <a:cs typeface="B Yagut" pitchFamily="2" charset="-78"/>
            </a:endParaRPr>
          </a:p>
          <a:p>
            <a:pPr algn="r" rtl="1"/>
            <a:r>
              <a:rPr lang="fa-IR" dirty="0">
                <a:cs typeface="B Yagut" pitchFamily="2" charset="-78"/>
              </a:rPr>
              <a:t>دانه </a:t>
            </a:r>
            <a:r>
              <a:rPr lang="fa-IR" dirty="0" smtClean="0">
                <a:cs typeface="B Yagut" pitchFamily="2" charset="-78"/>
              </a:rPr>
              <a:t>رازیانه(محدودیت مصرف در مادر دارای نوزاد پسر)</a:t>
            </a:r>
            <a:endParaRPr lang="fa-IR" dirty="0">
              <a:cs typeface="B Yagut" pitchFamily="2" charset="-78"/>
            </a:endParaRPr>
          </a:p>
          <a:p>
            <a:pPr algn="r" rtl="1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29" y="1987104"/>
            <a:ext cx="4776716" cy="317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2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80"/>
    </mc:Choice>
    <mc:Fallback xmlns="">
      <p:transition spd="slow" advTm="51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b="1" dirty="0" smtClean="0">
                <a:cs typeface="B Yagut" pitchFamily="2" charset="-78"/>
              </a:rPr>
              <a:t>مصرف مکمل ها </a:t>
            </a:r>
            <a:r>
              <a:rPr lang="ar-SA" sz="4000" b="1" dirty="0" smtClean="0">
                <a:cs typeface="B Yagut" pitchFamily="2" charset="-78"/>
              </a:rPr>
              <a:t>دوران </a:t>
            </a:r>
            <a:r>
              <a:rPr lang="ar-SA" sz="4000" b="1" dirty="0">
                <a:cs typeface="B Yagut" pitchFamily="2" charset="-78"/>
              </a:rPr>
              <a:t>شيردهي</a:t>
            </a: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ar-SA" dirty="0">
                <a:cs typeface="B Yagut" pitchFamily="2" charset="-78"/>
              </a:rPr>
              <a:t>مقدار ويتامين موجود در شير مادر عمدتاً انعکاسي از مقدار ويتامين مصرفي مادر است. </a:t>
            </a: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dirty="0">
                <a:cs typeface="B Yagut" pitchFamily="2" charset="-78"/>
              </a:rPr>
              <a:t>ميزان ويتامين </a:t>
            </a:r>
            <a:r>
              <a:rPr lang="en-US" dirty="0">
                <a:cs typeface="B Yagut" pitchFamily="2" charset="-78"/>
              </a:rPr>
              <a:t>D</a:t>
            </a:r>
            <a:r>
              <a:rPr lang="ar-SA" dirty="0">
                <a:cs typeface="B Yagut" pitchFamily="2" charset="-78"/>
              </a:rPr>
              <a:t> شير مادر به ميزان قرار گرفتن او در معرض نور مستقيم خورشيد وابسته است.</a:t>
            </a: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dirty="0">
                <a:cs typeface="B Yagut" pitchFamily="2" charset="-78"/>
              </a:rPr>
              <a:t> در اين مورد توصيه مانند دوران بارداري است. </a:t>
            </a:r>
            <a:endParaRPr lang="en-US" dirty="0">
              <a:cs typeface="B Yagut" pitchFamily="2" charset="-78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US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5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97"/>
    </mc:Choice>
    <mc:Fallback xmlns="">
      <p:transition spd="slow" advTm="89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b="1" dirty="0" smtClean="0">
                <a:cs typeface="B Yagut" pitchFamily="2" charset="-78"/>
              </a:rPr>
              <a:t>ادامه مصرف </a:t>
            </a:r>
            <a:r>
              <a:rPr lang="fa-IR" b="1" dirty="0">
                <a:cs typeface="B Yagut" pitchFamily="2" charset="-78"/>
              </a:rPr>
              <a:t>مکمل ها </a:t>
            </a:r>
            <a:r>
              <a:rPr lang="ar-SA" b="1" dirty="0">
                <a:cs typeface="B Yagut" pitchFamily="2" charset="-78"/>
              </a:rPr>
              <a:t>دوران شيردهي</a:t>
            </a:r>
            <a:r>
              <a:rPr lang="en-US" b="1" dirty="0">
                <a:cs typeface="B Yagut" pitchFamily="2" charset="-78"/>
              </a:rPr>
              <a:t/>
            </a:r>
            <a:br>
              <a:rPr lang="en-US" b="1" dirty="0">
                <a:cs typeface="B Yagut" pitchFamily="2" charset="-78"/>
              </a:rPr>
            </a:br>
            <a:endParaRPr lang="en-US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ar-SA" dirty="0">
                <a:cs typeface="B Yagut" pitchFamily="2" charset="-78"/>
              </a:rPr>
              <a:t>برخي از مواد معدني مانند کلسيم،‌ فسفر، آهن و روي، بدون توجه به دريافت غذا،‌ مي‌تواند از ذخاير بدن مادر به شير وارد شوند.</a:t>
            </a: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dirty="0">
                <a:cs typeface="B Yagut" pitchFamily="2" charset="-78"/>
              </a:rPr>
              <a:t> اما وجود برخي مواد معدني همچون يد در شير مادر ارتباط مستقيمي با تغذيه او دارد. </a:t>
            </a: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dirty="0" smtClean="0">
                <a:cs typeface="B Yagut" pitchFamily="2" charset="-78"/>
              </a:rPr>
              <a:t>`</a:t>
            </a:r>
            <a:r>
              <a:rPr lang="ar-SA" dirty="0" smtClean="0">
                <a:cs typeface="B Yagut" pitchFamily="2" charset="-78"/>
              </a:rPr>
              <a:t>لازم </a:t>
            </a:r>
            <a:r>
              <a:rPr lang="ar-SA" dirty="0">
                <a:cs typeface="B Yagut" pitchFamily="2" charset="-78"/>
              </a:rPr>
              <a:t>است مادر تا 3 ماه پس از زايمان روزانه‌ يک عدد قرص آهن و يک عدد قرص مولتي ويتامين حاوي يد مصرف نمايد.</a:t>
            </a: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dirty="0">
              <a:cs typeface="B Yagut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22"/>
    </mc:Choice>
    <mc:Fallback xmlns="">
      <p:transition spd="slow" advTm="59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b="1" dirty="0" smtClean="0">
                <a:cs typeface="B Yagut" pitchFamily="2" charset="-78"/>
              </a:rPr>
              <a:t>کاهش وزن و </a:t>
            </a:r>
            <a:r>
              <a:rPr lang="ar-SA" b="1" dirty="0" smtClean="0">
                <a:cs typeface="B Yagut" pitchFamily="2" charset="-78"/>
              </a:rPr>
              <a:t>شيردهي</a:t>
            </a:r>
            <a:r>
              <a:rPr lang="en-US" b="1" dirty="0">
                <a:cs typeface="B Yagut" pitchFamily="2" charset="-78"/>
              </a:rPr>
              <a:t/>
            </a:r>
            <a:br>
              <a:rPr lang="en-US" b="1" dirty="0">
                <a:cs typeface="B Yagut" pitchFamily="2" charset="-78"/>
              </a:rPr>
            </a:br>
            <a:endParaRPr lang="en-US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lnSpc>
                <a:spcPct val="100000"/>
              </a:lnSpc>
              <a:buNone/>
            </a:pPr>
            <a:r>
              <a:rPr lang="ar-SA" dirty="0">
                <a:cs typeface="B Yagut" pitchFamily="2" charset="-78"/>
              </a:rPr>
              <a:t>کاهش وزن بعد از زايمان بايد تدريجي صورت گيرد تا بر مقدار شير مادر تأثير نگذارد.</a:t>
            </a: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r>
              <a:rPr lang="ar-SA" dirty="0">
                <a:cs typeface="B Yagut" pitchFamily="2" charset="-78"/>
              </a:rPr>
              <a:t>لازم به ذکر است که شيردهي خود سبب کاهش تدريجي وزن مادر مي‌شود، با اين شرط که مواد مغذي لازم با مصرف مواد غذايي مناسب و کافي براي مادر تأمين شود.</a:t>
            </a: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r>
              <a:rPr lang="ar-SA" dirty="0">
                <a:cs typeface="B Yagut" pitchFamily="2" charset="-78"/>
              </a:rPr>
              <a:t>کاهش وزن دوران شيردهي بايد بيشتر از کم‌خوري و محدود کردن رژيم غذايي، متکي بر افزايش تحرک و انجام فعاليت‌هاي بدني باشد. </a:t>
            </a:r>
            <a:endParaRPr lang="en-US" dirty="0">
              <a:cs typeface="B Yagut" pitchFamily="2" charset="-78"/>
            </a:endParaRPr>
          </a:p>
        </p:txBody>
      </p:sp>
      <p:pic>
        <p:nvPicPr>
          <p:cNvPr id="5" name="Picture 4" descr="www.parsnaz.ir - رژیم گرفتن و عوارض مهم آ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7" y="3982871"/>
            <a:ext cx="3125338" cy="272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6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73"/>
    </mc:Choice>
    <mc:Fallback xmlns="">
      <p:transition spd="slow" advTm="119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b="1" dirty="0" smtClean="0">
                <a:cs typeface="B Yagut" pitchFamily="2" charset="-78"/>
              </a:rPr>
              <a:t>ادامه کاهش </a:t>
            </a:r>
            <a:r>
              <a:rPr lang="fa-IR" b="1" dirty="0">
                <a:cs typeface="B Yagut" pitchFamily="2" charset="-78"/>
              </a:rPr>
              <a:t>وزن و </a:t>
            </a:r>
            <a:r>
              <a:rPr lang="ar-SA" b="1" dirty="0" smtClean="0">
                <a:cs typeface="B Yagut" pitchFamily="2" charset="-78"/>
              </a:rPr>
              <a:t>شيردهي</a:t>
            </a:r>
            <a:endParaRPr lang="en-US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ar-SA" dirty="0">
                <a:cs typeface="B Yagut" pitchFamily="2" charset="-78"/>
              </a:rPr>
              <a:t>وزن‌گيري مناسب شيرخوار در طول دوران شيرخوارگي به خصوص 6 ماه اول نشان دهنده کافي بودن مقدار شير مادر است و مادر با اطمينان از کافي بودن شير خود مي‌تواند کمتر از 450 گرم در هفته کاهش وزن داشته باشد.</a:t>
            </a: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dirty="0">
              <a:cs typeface="B Yagut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51" y="4095750"/>
            <a:ext cx="3810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33"/>
    </mc:Choice>
    <mc:Fallback xmlns="">
      <p:transition spd="slow" advTm="68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b="1" dirty="0" smtClean="0">
                <a:cs typeface="B Yagut" pitchFamily="2" charset="-78"/>
              </a:rPr>
              <a:t>محدودیت های غذایی </a:t>
            </a:r>
            <a:r>
              <a:rPr lang="ar-SA" b="1" dirty="0" smtClean="0">
                <a:cs typeface="B Yagut" pitchFamily="2" charset="-78"/>
              </a:rPr>
              <a:t>در </a:t>
            </a:r>
            <a:r>
              <a:rPr lang="ar-SA" b="1" dirty="0">
                <a:cs typeface="B Yagut" pitchFamily="2" charset="-78"/>
              </a:rPr>
              <a:t>دوران شيردهي</a:t>
            </a:r>
            <a:endParaRPr lang="en-US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12039600" cy="4351338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ar-SA" dirty="0" smtClean="0">
                <a:cs typeface="B Yagut" pitchFamily="2" charset="-78"/>
              </a:rPr>
              <a:t>مصرف </a:t>
            </a:r>
            <a:r>
              <a:rPr lang="ar-SA" dirty="0">
                <a:cs typeface="B Yagut" pitchFamily="2" charset="-78"/>
              </a:rPr>
              <a:t>نوشابه‌هاي کافئين‌دار اعم از </a:t>
            </a:r>
            <a:r>
              <a:rPr lang="en-US" dirty="0" smtClean="0">
                <a:cs typeface="B Yagut" pitchFamily="2" charset="-78"/>
              </a:rPr>
              <a:t>:</a:t>
            </a:r>
          </a:p>
          <a:p>
            <a:pPr algn="r" rtl="1">
              <a:lnSpc>
                <a:spcPct val="150000"/>
              </a:lnSpc>
            </a:pPr>
            <a:r>
              <a:rPr lang="ar-SA" dirty="0" smtClean="0">
                <a:cs typeface="B Yagut" pitchFamily="2" charset="-78"/>
              </a:rPr>
              <a:t>چاي </a:t>
            </a:r>
            <a:r>
              <a:rPr lang="ar-SA" dirty="0">
                <a:cs typeface="B Yagut" pitchFamily="2" charset="-78"/>
              </a:rPr>
              <a:t>غليظ، قهوه، کوکاکولا و .... بايد کاهش </a:t>
            </a:r>
            <a:r>
              <a:rPr lang="ar-SA" dirty="0" smtClean="0">
                <a:cs typeface="B Yagut" pitchFamily="2" charset="-78"/>
              </a:rPr>
              <a:t>يابد</a:t>
            </a:r>
            <a:r>
              <a:rPr lang="fa-IR" dirty="0" smtClean="0">
                <a:cs typeface="B Yagut" pitchFamily="2" charset="-78"/>
              </a:rPr>
              <a:t>.(تحریک پذیری، بیقراری، بی اشتهایی، بیخوابی)</a:t>
            </a:r>
            <a:endParaRPr lang="en-US" dirty="0" smtClean="0"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dirty="0" smtClean="0">
                <a:cs typeface="B Yagut" pitchFamily="2" charset="-78"/>
              </a:rPr>
              <a:t>هم‌چنين </a:t>
            </a:r>
            <a:r>
              <a:rPr lang="ar-SA" dirty="0">
                <a:cs typeface="B Yagut" pitchFamily="2" charset="-78"/>
              </a:rPr>
              <a:t>از نوشيدن الکل بايد خودداري کرد</a:t>
            </a:r>
            <a:r>
              <a:rPr lang="ar-SA" dirty="0" smtClean="0">
                <a:cs typeface="B Yagut" pitchFamily="2" charset="-78"/>
              </a:rPr>
              <a:t>.</a:t>
            </a:r>
            <a:r>
              <a:rPr lang="fa-IR" smtClean="0">
                <a:cs typeface="B Yagut" pitchFamily="2" charset="-78"/>
              </a:rPr>
              <a:t>(عصبی شدن نوزاد، کاهش رشد ذهنی، ضعف، خواب آلودگی، بیقراری، ضعف، دل درد عصبی، قولنج، افزایش ضربان قلب و فشارخون و آسیب کبدی)</a:t>
            </a:r>
            <a:endParaRPr lang="en-US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endParaRPr lang="en-US" dirty="0">
              <a:cs typeface="B Yagut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3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83"/>
    </mc:Choice>
    <mc:Fallback xmlns="">
      <p:transition spd="slow" advTm="129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b="1" dirty="0" smtClean="0">
                <a:cs typeface="B Yagut" pitchFamily="2" charset="-78"/>
              </a:rPr>
              <a:t>ادامه محدودیت </a:t>
            </a:r>
            <a:r>
              <a:rPr lang="fa-IR" sz="4000" b="1" dirty="0">
                <a:cs typeface="B Yagut" pitchFamily="2" charset="-78"/>
              </a:rPr>
              <a:t>های غذایی </a:t>
            </a:r>
            <a:r>
              <a:rPr lang="ar-SA" sz="4000" b="1" dirty="0">
                <a:cs typeface="B Yagut" pitchFamily="2" charset="-78"/>
              </a:rPr>
              <a:t>در دوران شيردهي</a:t>
            </a:r>
            <a:r>
              <a:rPr lang="en-US" sz="4000" dirty="0">
                <a:cs typeface="B Yagut" pitchFamily="2" charset="-78"/>
              </a:rPr>
              <a:t/>
            </a:r>
            <a:br>
              <a:rPr lang="en-US" sz="4000" dirty="0">
                <a:cs typeface="B Yagut" pitchFamily="2" charset="-78"/>
              </a:rPr>
            </a:b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r" rtl="1">
              <a:lnSpc>
                <a:spcPct val="150000"/>
              </a:lnSpc>
              <a:buNone/>
            </a:pPr>
            <a:endParaRPr lang="fa-IR" dirty="0" smtClean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dirty="0" smtClean="0">
                <a:cs typeface="B Yagut" pitchFamily="2" charset="-78"/>
              </a:rPr>
              <a:t>مصرف </a:t>
            </a:r>
            <a:r>
              <a:rPr lang="ar-SA" dirty="0">
                <a:cs typeface="B Yagut" pitchFamily="2" charset="-78"/>
              </a:rPr>
              <a:t>برخي غذاها مانند سير، انواع کلم، پياز، مارچوبه و تربچه و يا غذاهاي پر ادويه و </a:t>
            </a:r>
            <a:r>
              <a:rPr lang="ar-SA" dirty="0" smtClean="0">
                <a:cs typeface="B Yagut" pitchFamily="2" charset="-78"/>
              </a:rPr>
              <a:t>پرچاشني </a:t>
            </a:r>
            <a:r>
              <a:rPr lang="ar-SA" dirty="0">
                <a:cs typeface="B Yagut" pitchFamily="2" charset="-78"/>
              </a:rPr>
              <a:t>ممکن است روي طعم شير اثر بگذارد و تغيير ناگهاني طعم شير سبب تمايل نداشتن شيرخوار به </a:t>
            </a:r>
            <a:r>
              <a:rPr lang="ar-SA" dirty="0" smtClean="0">
                <a:cs typeface="B Yagut" pitchFamily="2" charset="-78"/>
              </a:rPr>
              <a:t>شيرخوردن </a:t>
            </a:r>
            <a:r>
              <a:rPr lang="ar-SA" dirty="0">
                <a:cs typeface="B Yagut" pitchFamily="2" charset="-78"/>
              </a:rPr>
              <a:t>شود. </a:t>
            </a: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dirty="0" smtClean="0">
                <a:cs typeface="B Yagut" pitchFamily="2" charset="-78"/>
              </a:rPr>
              <a:t>هم‌چنين </a:t>
            </a:r>
            <a:r>
              <a:rPr lang="ar-SA" dirty="0">
                <a:cs typeface="B Yagut" pitchFamily="2" charset="-78"/>
              </a:rPr>
              <a:t>کلم، شلغم و يا ميوه‌هايي مثل زردآلو، آلو‌، هلو،‌ هندوانه و بعضي سبزي‌ها در صورتي که زياد مصرف شوند. ممکن است موجب نفخ و دردهاي شکمي در شيرخوار شوند. </a:t>
            </a:r>
            <a:endParaRPr lang="en-US" dirty="0">
              <a:cs typeface="B Yagut" pitchFamily="2" charset="-78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US" dirty="0">
              <a:cs typeface="B Yagut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5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19"/>
    </mc:Choice>
    <mc:Fallback xmlns="">
      <p:transition spd="slow" advTm="136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itchFamily="2" charset="-78"/>
              </a:rPr>
              <a:t>ادامه محدودیت های غذایی </a:t>
            </a:r>
            <a:r>
              <a:rPr lang="ar-SA" sz="4000" b="1" dirty="0">
                <a:cs typeface="B Yagut" pitchFamily="2" charset="-78"/>
              </a:rPr>
              <a:t>در دوران شيردهي</a:t>
            </a:r>
            <a:r>
              <a:rPr lang="en-US" sz="4000" b="1" dirty="0">
                <a:cs typeface="B Yagut" pitchFamily="2" charset="-78"/>
              </a:rPr>
              <a:t/>
            </a:r>
            <a:br>
              <a:rPr lang="en-US" sz="4000" b="1" dirty="0">
                <a:cs typeface="B Yagut" pitchFamily="2" charset="-78"/>
              </a:rPr>
            </a:b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467"/>
            <a:ext cx="10515600" cy="4206495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ar-SA" dirty="0">
                <a:cs typeface="B Yagut" pitchFamily="2" charset="-78"/>
              </a:rPr>
              <a:t>بنابراين مادر بايد دقت کند در صورتي که طي</a:t>
            </a:r>
            <a:r>
              <a:rPr lang="ar-SA" dirty="0">
                <a:solidFill>
                  <a:srgbClr val="FF0000"/>
                </a:solidFill>
                <a:cs typeface="B Yagut" pitchFamily="2" charset="-78"/>
              </a:rPr>
              <a:t> </a:t>
            </a:r>
            <a:r>
              <a:rPr lang="ar-SA" b="1" dirty="0">
                <a:cs typeface="B Yagut" pitchFamily="2" charset="-78"/>
              </a:rPr>
              <a:t>24 ساعت </a:t>
            </a:r>
            <a:r>
              <a:rPr lang="ar-SA" dirty="0">
                <a:cs typeface="B Yagut" pitchFamily="2" charset="-78"/>
              </a:rPr>
              <a:t>پس از خوردن موادي که در بالا ذکر شد،‌ شيرخوار دچار </a:t>
            </a:r>
            <a:r>
              <a:rPr lang="ar-SA" dirty="0" smtClean="0">
                <a:cs typeface="B Yagut" pitchFamily="2" charset="-78"/>
              </a:rPr>
              <a:t>نف</a:t>
            </a:r>
            <a:r>
              <a:rPr lang="fa-IR" dirty="0" smtClean="0">
                <a:cs typeface="B Yagut" pitchFamily="2" charset="-78"/>
              </a:rPr>
              <a:t>خ</a:t>
            </a:r>
            <a:r>
              <a:rPr lang="ar-SA" dirty="0" smtClean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و دل درد شود از مصرف آنها خودداري کند. </a:t>
            </a: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dirty="0">
                <a:cs typeface="B Yagut" pitchFamily="2" charset="-78"/>
              </a:rPr>
              <a:t>به طور کلي مادر شيرده هر غذايي را که ميل دارد مي‌تواند مصرف کند مگر آنکه حس کند شيرخوار وي پس از خوردن آن غذاها توسط مادر دچار دردهاي شکمي مي‌شود.</a:t>
            </a: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0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49"/>
    </mc:Choice>
    <mc:Fallback xmlns="">
      <p:transition spd="slow" advTm="50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itchFamily="2" charset="-78"/>
              </a:rPr>
              <a:t>خلاصه و نتیجه گیری</a:t>
            </a:r>
            <a:r>
              <a:rPr lang="fa-IR" sz="4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980730"/>
            <a:ext cx="10136777" cy="5350402"/>
          </a:xfrm>
        </p:spPr>
        <p:txBody>
          <a:bodyPr>
            <a:noAutofit/>
          </a:bodyPr>
          <a:lstStyle/>
          <a:p>
            <a:pPr marL="0" marR="542290" indent="0" algn="just" rtl="1" fontAlgn="base">
              <a:lnSpc>
                <a:spcPct val="122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None/>
            </a:pPr>
            <a:r>
              <a:rPr lang="ar-SA" sz="26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B Yagut" pitchFamily="2" charset="-78"/>
              </a:rPr>
              <a:t> </a:t>
            </a:r>
          </a:p>
          <a:p>
            <a:pPr marL="0" marR="542290" indent="0" algn="just" rtl="1" fontAlgn="base">
              <a:lnSpc>
                <a:spcPct val="122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None/>
            </a:pPr>
            <a:r>
              <a:rPr lang="ar-SA" sz="26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غذای مادر شيرده بايد حاوی مقادير كافي از </a:t>
            </a:r>
            <a:r>
              <a:rPr lang="fa-IR" sz="2600" b="1" dirty="0" smtClean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B Yagut" pitchFamily="2" charset="-78"/>
              </a:rPr>
              <a:t>6</a:t>
            </a:r>
            <a:r>
              <a:rPr lang="ar-SA" sz="2600" dirty="0" smtClean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 </a:t>
            </a:r>
            <a:r>
              <a:rPr lang="ar-SA" sz="26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گروه غذايي اصلي باشد تا از دريافت ويتامين و املاح معدني به ميزان كافي اطمينان حاصل شود </a:t>
            </a:r>
            <a:r>
              <a:rPr lang="ar-SA" sz="26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B Yagut" pitchFamily="2" charset="-78"/>
              </a:rPr>
              <a:t>. </a:t>
            </a:r>
            <a:endParaRPr lang="fa-IR" sz="2600" dirty="0" smtClean="0"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B Yagut" pitchFamily="2" charset="-78"/>
            </a:endParaRPr>
          </a:p>
          <a:p>
            <a:pPr marL="0" marR="542290" indent="0" algn="just" rtl="1" fontAlgn="base">
              <a:lnSpc>
                <a:spcPct val="122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None/>
            </a:pPr>
            <a:endParaRPr lang="en-US" sz="2600" dirty="0"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B Yagut" pitchFamily="2" charset="-78"/>
            </a:endParaRPr>
          </a:p>
          <a:p>
            <a:pPr marL="0" marR="542290" indent="0" algn="just" rtl="1" fontAlgn="base">
              <a:lnSpc>
                <a:spcPct val="107000"/>
              </a:lnSpc>
              <a:spcBef>
                <a:spcPts val="0"/>
              </a:spcBef>
              <a:spcAft>
                <a:spcPts val="115"/>
              </a:spcAft>
              <a:buClr>
                <a:srgbClr val="000000"/>
              </a:buClr>
              <a:buSzPts val="1200"/>
              <a:buNone/>
            </a:pPr>
            <a:r>
              <a:rPr lang="ar-SA" sz="26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مادران شيرده از منابع غذايي كلسيم مثل شير و لبنيات استفاده </a:t>
            </a:r>
            <a:r>
              <a:rPr lang="ar-SA" sz="2600" dirty="0" smtClean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كنند</a:t>
            </a:r>
            <a:r>
              <a:rPr lang="fa-IR" sz="2600" dirty="0" smtClean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0</a:t>
            </a:r>
            <a:r>
              <a:rPr lang="ar-SA" sz="2600" dirty="0" smtClean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 </a:t>
            </a:r>
            <a:endParaRPr lang="fa-IR" sz="2600" dirty="0" smtClean="0"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" panose="020B0604020202020204" pitchFamily="34" charset="0"/>
              <a:cs typeface="B Yagut" pitchFamily="2" charset="-78"/>
            </a:endParaRPr>
          </a:p>
          <a:p>
            <a:pPr marL="0" marR="542290" indent="0" algn="just" rtl="1" fontAlgn="base">
              <a:lnSpc>
                <a:spcPct val="107000"/>
              </a:lnSpc>
              <a:spcBef>
                <a:spcPts val="0"/>
              </a:spcBef>
              <a:spcAft>
                <a:spcPts val="115"/>
              </a:spcAft>
              <a:buClr>
                <a:srgbClr val="000000"/>
              </a:buClr>
              <a:buSzPts val="1200"/>
              <a:buNone/>
            </a:pPr>
            <a:endParaRPr lang="fa-IR" sz="2600" dirty="0"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" panose="020B0604020202020204" pitchFamily="34" charset="0"/>
              <a:cs typeface="B Yagut" pitchFamily="2" charset="-78"/>
            </a:endParaRPr>
          </a:p>
          <a:p>
            <a:pPr marL="0" marR="542290" indent="0" algn="just" rtl="1" fontAlgn="base">
              <a:lnSpc>
                <a:spcPct val="107000"/>
              </a:lnSpc>
              <a:spcBef>
                <a:spcPts val="0"/>
              </a:spcBef>
              <a:spcAft>
                <a:spcPts val="115"/>
              </a:spcAft>
              <a:buClr>
                <a:srgbClr val="000000"/>
              </a:buClr>
              <a:buSzPts val="1200"/>
              <a:buNone/>
            </a:pPr>
            <a:r>
              <a:rPr lang="ar-SA" sz="26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مصرف نوشابه</a:t>
            </a:r>
            <a:r>
              <a:rPr lang="fa-IR" sz="26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 </a:t>
            </a:r>
            <a:r>
              <a:rPr lang="ar-SA" sz="26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های كافئين</a:t>
            </a:r>
            <a:r>
              <a:rPr lang="fa-IR" sz="26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 </a:t>
            </a:r>
            <a:r>
              <a:rPr lang="ar-SA" sz="26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دار اعم از چای غليظ، قهوه، كوكاكولا </a:t>
            </a:r>
            <a:r>
              <a:rPr lang="ar-SA" sz="2600" dirty="0" smtClean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بايد </a:t>
            </a:r>
            <a:r>
              <a:rPr lang="ar-SA" sz="26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كاهش</a:t>
            </a:r>
            <a:r>
              <a:rPr lang="fa-IR" sz="26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 یابد</a:t>
            </a:r>
            <a:r>
              <a:rPr lang="fa-IR" sz="2600" dirty="0" smtClean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.</a:t>
            </a:r>
          </a:p>
          <a:p>
            <a:pPr marL="0" marR="542290" indent="0" algn="just" rtl="1" fontAlgn="base">
              <a:lnSpc>
                <a:spcPct val="107000"/>
              </a:lnSpc>
              <a:spcBef>
                <a:spcPts val="0"/>
              </a:spcBef>
              <a:spcAft>
                <a:spcPts val="115"/>
              </a:spcAft>
              <a:buClr>
                <a:srgbClr val="000000"/>
              </a:buClr>
              <a:buSzPts val="1200"/>
              <a:buNone/>
            </a:pPr>
            <a:endParaRPr lang="fa-IR" sz="2600" dirty="0"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" panose="020B0604020202020204" pitchFamily="34" charset="0"/>
              <a:cs typeface="B Yagut" pitchFamily="2" charset="-78"/>
            </a:endParaRPr>
          </a:p>
          <a:p>
            <a:pPr marL="0" marR="542290" indent="0" algn="just" rtl="1" fontAlgn="base">
              <a:lnSpc>
                <a:spcPct val="107000"/>
              </a:lnSpc>
              <a:spcBef>
                <a:spcPts val="0"/>
              </a:spcBef>
              <a:spcAft>
                <a:spcPts val="115"/>
              </a:spcAft>
              <a:buClr>
                <a:srgbClr val="000000"/>
              </a:buClr>
              <a:buSzPts val="1200"/>
              <a:buNone/>
            </a:pPr>
            <a:r>
              <a:rPr lang="ar-SA" sz="26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برای پيشگيری از كم آبي بدن، مادران شيرده بايد به مقدار كافي مايعات بنوشند</a:t>
            </a:r>
            <a:r>
              <a:rPr lang="ar-SA" sz="26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B Yagut" pitchFamily="2" charset="-78"/>
              </a:rPr>
              <a:t>. </a:t>
            </a:r>
            <a:endParaRPr lang="fa-IR" sz="2600" dirty="0" smtClean="0"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B Yagut" pitchFamily="2" charset="-78"/>
            </a:endParaRPr>
          </a:p>
          <a:p>
            <a:pPr marL="0" marR="542290" indent="0" algn="just" rtl="1" fontAlgn="base">
              <a:lnSpc>
                <a:spcPct val="107000"/>
              </a:lnSpc>
              <a:spcBef>
                <a:spcPts val="0"/>
              </a:spcBef>
              <a:spcAft>
                <a:spcPts val="115"/>
              </a:spcAft>
              <a:buClr>
                <a:srgbClr val="000000"/>
              </a:buClr>
              <a:buSzPts val="1200"/>
              <a:buNone/>
            </a:pPr>
            <a:endParaRPr lang="en-US" sz="2600" dirty="0" smtClean="0"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B Yagut" pitchFamily="2" charset="-78"/>
            </a:endParaRPr>
          </a:p>
          <a:p>
            <a:pPr marL="0" marR="542290" indent="0" algn="just" rtl="1" fontAlgn="base">
              <a:lnSpc>
                <a:spcPct val="107000"/>
              </a:lnSpc>
              <a:spcBef>
                <a:spcPts val="0"/>
              </a:spcBef>
              <a:spcAft>
                <a:spcPts val="115"/>
              </a:spcAft>
              <a:buClr>
                <a:srgbClr val="000000"/>
              </a:buClr>
              <a:buSzPts val="1200"/>
              <a:buNone/>
            </a:pPr>
            <a:r>
              <a:rPr lang="ar-SA" sz="2600" dirty="0" smtClean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حدود </a:t>
            </a:r>
            <a:r>
              <a:rPr lang="fa-IR" sz="2600" b="1" dirty="0" smtClean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B Yagut" pitchFamily="2" charset="-78"/>
              </a:rPr>
              <a:t>10-8</a:t>
            </a:r>
            <a:r>
              <a:rPr lang="ar-SA" sz="2600" dirty="0" smtClean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 </a:t>
            </a:r>
            <a:r>
              <a:rPr lang="ar-SA" sz="26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ليوان در روز مايعات ميل </a:t>
            </a:r>
            <a:r>
              <a:rPr lang="ar-SA" sz="2600" dirty="0" smtClean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كنند</a:t>
            </a:r>
            <a:r>
              <a:rPr lang="en-US" sz="2600" dirty="0" smtClean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B Yagut" pitchFamily="2" charset="-78"/>
              </a:rPr>
              <a:t>.</a:t>
            </a:r>
            <a:endParaRPr lang="en-US" sz="2600" dirty="0"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B Yagut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8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95"/>
    </mc:Choice>
    <mc:Fallback xmlns="">
      <p:transition spd="slow" advTm="73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b="1" dirty="0" smtClean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36758" y="1238995"/>
            <a:ext cx="3030024" cy="823912"/>
          </a:xfrm>
        </p:spPr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نام و نام خانوادگی مدرس: فاطمه فلاح</a:t>
            </a: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مدرک تحصیلی: کارشناس مامایی</a:t>
            </a: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موقعیت اشتغال سازمانی مدرس: مربی مرکز آموزش بهورزی شهرستان کاشمر دانشگاه علوم پزشکی و خدمات بهداشتی درمانی مشهد</a:t>
            </a:r>
          </a:p>
          <a:p>
            <a:pPr algn="r" rtl="1"/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51693"/>
          </a:xfrm>
        </p:spPr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7198296" y="2570328"/>
            <a:ext cx="4536504" cy="4038600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حیطه درس: سلامت مادران</a:t>
            </a:r>
          </a:p>
          <a:p>
            <a:pPr marL="0" indent="0" algn="r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تاریخ </a:t>
            </a:r>
            <a:r>
              <a:rPr lang="fa-IR" sz="2000" dirty="0">
                <a:cs typeface="B Yagut" panose="00000400000000000000" pitchFamily="2" charset="-78"/>
              </a:rPr>
              <a:t>آخرین بازنگری: </a:t>
            </a:r>
            <a:r>
              <a:rPr lang="fa-IR" sz="2000" dirty="0" smtClean="0">
                <a:cs typeface="B Yagut" panose="00000400000000000000" pitchFamily="2" charset="-78"/>
              </a:rPr>
              <a:t>14 تیرماه 1399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نوبت تهیه: </a:t>
            </a:r>
            <a:r>
              <a:rPr lang="fa-IR" sz="2000" dirty="0" smtClean="0">
                <a:cs typeface="B Yagut" panose="00000400000000000000" pitchFamily="2" charset="-78"/>
              </a:rPr>
              <a:t>2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نام فایل:</a:t>
            </a:r>
            <a:endParaRPr lang="en-US" sz="2000" dirty="0" smtClean="0">
              <a:cs typeface="B Yagut" panose="00000400000000000000" pitchFamily="2" charset="-78"/>
            </a:endParaRPr>
          </a:p>
          <a:p>
            <a:pPr algn="l"/>
            <a:r>
              <a:rPr lang="en-US" sz="2000" dirty="0">
                <a:cs typeface="B Yagut" panose="00000400000000000000" pitchFamily="2" charset="-78"/>
              </a:rPr>
              <a:t>MC-</a:t>
            </a:r>
            <a:r>
              <a:rPr lang="fa-IR" sz="2000" dirty="0">
                <a:cs typeface="B Yagut" panose="00000400000000000000" pitchFamily="2" charset="-78"/>
              </a:rPr>
              <a:t> </a:t>
            </a:r>
            <a:r>
              <a:rPr lang="en-US" sz="2000" dirty="0" err="1"/>
              <a:t>taghziye</a:t>
            </a:r>
            <a:r>
              <a:rPr lang="en-US" sz="2000" dirty="0"/>
              <a:t> –</a:t>
            </a:r>
            <a:r>
              <a:rPr lang="en-US" sz="2000" dirty="0" err="1"/>
              <a:t>sahih-dar-bardari-zaiman-shirdehi-va-shakhesha</a:t>
            </a:r>
            <a:r>
              <a:rPr lang="en-US" sz="2000" dirty="0"/>
              <a:t> </a:t>
            </a:r>
            <a:r>
              <a:rPr lang="en-US" sz="2000" dirty="0">
                <a:cs typeface="B Yagut" panose="00000400000000000000" pitchFamily="2" charset="-78"/>
              </a:rPr>
              <a:t>-edit </a:t>
            </a:r>
            <a:r>
              <a:rPr lang="fa-IR" sz="2000" dirty="0" smtClean="0">
                <a:cs typeface="B Yagut" panose="00000400000000000000" pitchFamily="2" charset="-78"/>
              </a:rPr>
              <a:t>2</a:t>
            </a:r>
          </a:p>
          <a:p>
            <a:r>
              <a:rPr lang="fa-IR" sz="2000" dirty="0" smtClean="0">
                <a:cs typeface="B Yagut" panose="00000400000000000000" pitchFamily="2" charset="-78"/>
              </a:rPr>
              <a:t> </a:t>
            </a:r>
            <a:r>
              <a:rPr lang="en-US" sz="2000" dirty="0" err="1"/>
              <a:t>taghziye</a:t>
            </a:r>
            <a:r>
              <a:rPr lang="en-US" sz="2000" dirty="0"/>
              <a:t> </a:t>
            </a:r>
            <a:r>
              <a:rPr lang="fa-IR" sz="2000" dirty="0" smtClean="0"/>
              <a:t>–</a:t>
            </a:r>
            <a:r>
              <a:rPr lang="en-US" sz="2000" dirty="0" err="1" smtClean="0"/>
              <a:t>sahih-dorane-shirdehi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75" y="2132856"/>
            <a:ext cx="1512169" cy="180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9"/>
    </mc:Choice>
    <mc:Fallback xmlns="">
      <p:transition spd="slow" advTm="20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cs typeface="B Yagut" pitchFamily="2" charset="-78"/>
              </a:rPr>
              <a:t>پرسش </a:t>
            </a:r>
            <a:r>
              <a:rPr lang="fa-IR" b="1" dirty="0">
                <a:cs typeface="B Yagut" pitchFamily="2" charset="-78"/>
              </a:rPr>
              <a:t>و </a:t>
            </a:r>
            <a:r>
              <a:rPr lang="fa-IR" b="1" dirty="0" smtClean="0">
                <a:cs typeface="B Yagut" pitchFamily="2" charset="-78"/>
              </a:rPr>
              <a:t>تمرین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dirty="0" smtClean="0">
                <a:cs typeface="B Yagut" pitchFamily="2" charset="-78"/>
              </a:rPr>
              <a:t>علل کاهش شیر مادر را بیان نمایید.</a:t>
            </a:r>
            <a:endParaRPr lang="en-US" dirty="0" smtClean="0">
              <a:cs typeface="B Yagut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dirty="0" smtClean="0">
                <a:cs typeface="B Yagut" pitchFamily="2" charset="-78"/>
              </a:rPr>
              <a:t>مادری که گروه اضافه وزن می باشد جهت مشاوره کاهش وزن به شما مراجعه کرده است .توصیه های خود را بیان نمایید.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dirty="0" smtClean="0">
                <a:cs typeface="B Yagut" pitchFamily="2" charset="-78"/>
              </a:rPr>
              <a:t>موادی را که سبب بی اشتهایی و تحریک پذیری نوزاد می شود شرح دهید.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dirty="0" smtClean="0">
                <a:cs typeface="B Yagut" pitchFamily="2" charset="-78"/>
              </a:rPr>
              <a:t>مصرف مکمل های دارویی در دوران پس از زایمان را بیان نمایید.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endParaRPr lang="fa-IR" dirty="0" smtClean="0">
              <a:cs typeface="B Yagut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endParaRPr lang="en-US" dirty="0">
              <a:cs typeface="B Yag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663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"/>
    </mc:Choice>
    <mc:Fallback xmlns="">
      <p:transition spd="slow" advTm="141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b="1" dirty="0" smtClean="0">
                <a:cs typeface="B Yagut" pitchFamily="2" charset="-78"/>
              </a:rPr>
              <a:t>فهرست منابع</a:t>
            </a: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03512" y="1219200"/>
            <a:ext cx="8507288" cy="4937760"/>
          </a:xfrm>
        </p:spPr>
        <p:txBody>
          <a:bodyPr>
            <a:normAutofit fontScale="92500"/>
          </a:bodyPr>
          <a:lstStyle/>
          <a:p>
            <a:pPr algn="r" rtl="1"/>
            <a:endParaRPr lang="fa-IR" dirty="0" smtClean="0">
              <a:cs typeface="B Yagut" pitchFamily="2" charset="-78"/>
            </a:endParaRPr>
          </a:p>
          <a:p>
            <a:pPr algn="r" rtl="1"/>
            <a:endParaRPr lang="fa-IR" dirty="0">
              <a:cs typeface="B Yagut" pitchFamily="2" charset="-78"/>
            </a:endParaRPr>
          </a:p>
          <a:p>
            <a:pPr algn="r" rtl="1"/>
            <a:r>
              <a:rPr lang="fa-IR" dirty="0" smtClean="0">
                <a:cs typeface="B Yagut" pitchFamily="2" charset="-78"/>
              </a:rPr>
              <a:t>بسته آموزشی تغذیه ویژه مراقب سلامت /بهورز در برنامه تحول سلامت در حوزه بهداشت / پاییز 1398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مجموعه مراقبتها و خدمات تغذیه ای </a:t>
            </a:r>
            <a:r>
              <a:rPr lang="fa-IR" dirty="0">
                <a:cs typeface="B Yagut" pitchFamily="2" charset="-78"/>
              </a:rPr>
              <a:t>در برنامه تحول سلامت در حوزه بهداشت ویژه </a:t>
            </a:r>
            <a:r>
              <a:rPr lang="fa-IR" dirty="0" smtClean="0">
                <a:cs typeface="B Yagut" pitchFamily="2" charset="-78"/>
              </a:rPr>
              <a:t>مراقب سلامت/کارشناس تغذیه/پزشک/بهار1396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کتابچه سلامت مادران /مجموعه جزوات آموزش بهورزی/ زمستان1395 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راهنمای </a:t>
            </a:r>
            <a:r>
              <a:rPr lang="fa-IR" dirty="0">
                <a:cs typeface="B Yagut" pitchFamily="2" charset="-78"/>
              </a:rPr>
              <a:t>جامع تغذیه مادران باردار و شیرده/وزارت بهداشت و درمان و آموزش پزشکی/زمستان </a:t>
            </a:r>
            <a:r>
              <a:rPr lang="fa-IR" dirty="0" smtClean="0">
                <a:cs typeface="B Yagut" pitchFamily="2" charset="-78"/>
              </a:rPr>
              <a:t>1392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آخرین دستورالعملهای ارسالی از وزارت بهداشت</a:t>
            </a:r>
            <a:endParaRPr lang="en-US" dirty="0">
              <a:cs typeface="B Yag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831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"/>
    </mc:Choice>
    <mc:Fallback xmlns="">
      <p:transition spd="slow" advTm="185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135560" y="692697"/>
            <a:ext cx="7772400" cy="1470025"/>
          </a:xfrm>
        </p:spPr>
        <p:txBody>
          <a:bodyPr>
            <a:normAutofit/>
          </a:bodyPr>
          <a:lstStyle/>
          <a:p>
            <a:pPr rtl="1"/>
            <a:r>
              <a:rPr lang="fa-IR" sz="3600" b="1" dirty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sz="3600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63552" y="2636912"/>
            <a:ext cx="7992888" cy="3528392"/>
          </a:xfrm>
        </p:spPr>
        <p:txBody>
          <a:bodyPr>
            <a:noAutofit/>
          </a:bodyPr>
          <a:lstStyle/>
          <a:p>
            <a:pPr rtl="1">
              <a:lnSpc>
                <a:spcPct val="170000"/>
              </a:lnSpc>
            </a:pPr>
            <a:r>
              <a:rPr lang="fa-IR" sz="2800" dirty="0">
                <a:cs typeface="B Yagut" panose="00000400000000000000" pitchFamily="2" charset="-78"/>
              </a:rPr>
              <a:t> دانشگاه علوم پزشکی و خدمات بهداشتی درمانی مشهد</a:t>
            </a:r>
          </a:p>
          <a:p>
            <a:pPr rtl="1">
              <a:lnSpc>
                <a:spcPct val="170000"/>
              </a:lnSpc>
            </a:pPr>
            <a:r>
              <a:rPr lang="fa-IR" sz="2800" dirty="0">
                <a:cs typeface="B Yagut" panose="00000400000000000000" pitchFamily="2" charset="-78"/>
              </a:rPr>
              <a:t>واحد آموزش بهورزی</a:t>
            </a:r>
          </a:p>
          <a:p>
            <a:pPr rtl="1">
              <a:lnSpc>
                <a:spcPct val="170000"/>
              </a:lnSpc>
            </a:pPr>
            <a:endParaRPr lang="fa-IR" sz="2800" dirty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6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0"/>
    </mc:Choice>
    <mc:Fallback xmlns="">
      <p:transition spd="slow" advTm="4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b="1" dirty="0">
                <a:cs typeface="B Yagut" pitchFamily="2" charset="-78"/>
              </a:rPr>
              <a:t>اهداف آموزشی</a:t>
            </a:r>
            <a:endParaRPr lang="ar-IQ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r" rtl="1">
              <a:lnSpc>
                <a:spcPct val="10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انتظار می رود پس از مطالعه این درس فراگیران </a:t>
            </a:r>
            <a:r>
              <a:rPr lang="fa-IR" dirty="0" smtClean="0">
                <a:cs typeface="B Yagut" panose="00000400000000000000" pitchFamily="2" charset="-78"/>
              </a:rPr>
              <a:t>بتوانند:</a:t>
            </a:r>
          </a:p>
          <a:p>
            <a:pPr algn="r" rtl="1">
              <a:lnSpc>
                <a:spcPct val="100000"/>
              </a:lnSpc>
            </a:pPr>
            <a:r>
              <a:rPr lang="fa-IR" dirty="0" smtClean="0">
                <a:cs typeface="B Yagut" panose="00000400000000000000" pitchFamily="2" charset="-78"/>
              </a:rPr>
              <a:t>اهمیت </a:t>
            </a:r>
            <a:r>
              <a:rPr lang="fa-IR" dirty="0">
                <a:cs typeface="B Yagut" panose="00000400000000000000" pitchFamily="2" charset="-78"/>
              </a:rPr>
              <a:t>تغذیه صحیح </a:t>
            </a:r>
            <a:r>
              <a:rPr lang="fa-IR" dirty="0" smtClean="0">
                <a:cs typeface="B Yagut" panose="00000400000000000000" pitchFamily="2" charset="-78"/>
              </a:rPr>
              <a:t>در دوران </a:t>
            </a:r>
            <a:r>
              <a:rPr lang="fa-IR" dirty="0">
                <a:cs typeface="B Yagut" panose="00000400000000000000" pitchFamily="2" charset="-78"/>
              </a:rPr>
              <a:t>شیردهی را شرح </a:t>
            </a:r>
            <a:r>
              <a:rPr lang="fa-IR" dirty="0" smtClean="0">
                <a:cs typeface="B Yagut" panose="00000400000000000000" pitchFamily="2" charset="-78"/>
              </a:rPr>
              <a:t>دهند.</a:t>
            </a:r>
          </a:p>
          <a:p>
            <a:pPr algn="r" rtl="1">
              <a:lnSpc>
                <a:spcPct val="100000"/>
              </a:lnSpc>
            </a:pPr>
            <a:r>
              <a:rPr lang="fa-IR" b="1" dirty="0">
                <a:cs typeface="B Yagut" pitchFamily="2" charset="-78"/>
              </a:rPr>
              <a:t>کالری مورد نیاز مادران </a:t>
            </a:r>
            <a:r>
              <a:rPr lang="fa-IR" b="1" dirty="0" smtClean="0">
                <a:cs typeface="B Yagut" pitchFamily="2" charset="-78"/>
              </a:rPr>
              <a:t>شیرده را بیان کنند.</a:t>
            </a:r>
          </a:p>
          <a:p>
            <a:pPr algn="r" rtl="1">
              <a:lnSpc>
                <a:spcPct val="100000"/>
              </a:lnSpc>
            </a:pPr>
            <a:r>
              <a:rPr lang="fa-IR" dirty="0">
                <a:cs typeface="B Yagut" panose="00000400000000000000" pitchFamily="2" charset="-78"/>
              </a:rPr>
              <a:t>عوامل موثر در افزایش شیر </a:t>
            </a:r>
            <a:r>
              <a:rPr lang="fa-IR" dirty="0" smtClean="0">
                <a:cs typeface="B Yagut" panose="00000400000000000000" pitchFamily="2" charset="-78"/>
              </a:rPr>
              <a:t>مادر را بیان کنند.</a:t>
            </a:r>
          </a:p>
          <a:p>
            <a:pPr algn="r" rtl="1">
              <a:lnSpc>
                <a:spcPct val="100000"/>
              </a:lnSpc>
            </a:pPr>
            <a:r>
              <a:rPr lang="fa-IR" dirty="0">
                <a:cs typeface="B Yagut" pitchFamily="2" charset="-78"/>
              </a:rPr>
              <a:t>مصرف مکمل ها </a:t>
            </a:r>
            <a:r>
              <a:rPr lang="ar-SA" dirty="0">
                <a:cs typeface="B Yagut" pitchFamily="2" charset="-78"/>
              </a:rPr>
              <a:t>دوران </a:t>
            </a:r>
            <a:r>
              <a:rPr lang="ar-SA" dirty="0" smtClean="0">
                <a:cs typeface="B Yagut" pitchFamily="2" charset="-78"/>
              </a:rPr>
              <a:t>شيردهي</a:t>
            </a:r>
            <a:r>
              <a:rPr lang="fa-IR" dirty="0" smtClean="0">
                <a:cs typeface="B Yagut" panose="00000400000000000000" pitchFamily="2" charset="-78"/>
              </a:rPr>
              <a:t> را شرح دهند.</a:t>
            </a:r>
          </a:p>
          <a:p>
            <a:pPr algn="r" rtl="1">
              <a:lnSpc>
                <a:spcPct val="100000"/>
              </a:lnSpc>
            </a:pPr>
            <a:r>
              <a:rPr lang="fa-IR" dirty="0" smtClean="0">
                <a:cs typeface="B Yagut" panose="00000400000000000000" pitchFamily="2" charset="-78"/>
              </a:rPr>
              <a:t>عوامل موثر در کاهش وزن در دوران شیردهی را بیان کنند.</a:t>
            </a:r>
          </a:p>
          <a:p>
            <a:pPr algn="r" rtl="1">
              <a:lnSpc>
                <a:spcPct val="100000"/>
              </a:lnSpc>
            </a:pPr>
            <a:r>
              <a:rPr lang="fa-IR" dirty="0" smtClean="0">
                <a:cs typeface="B Yagut" panose="00000400000000000000" pitchFamily="2" charset="-78"/>
              </a:rPr>
              <a:t>محدودیتهای غذایی دوران شیردهی را بیان کنند.</a:t>
            </a:r>
          </a:p>
          <a:p>
            <a:pPr algn="r" rtl="1">
              <a:lnSpc>
                <a:spcPct val="100000"/>
              </a:lnSpc>
            </a:pP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9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19"/>
    </mc:Choice>
    <mc:Fallback xmlns="">
      <p:transition spd="slow" advTm="35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b="1" dirty="0">
                <a:cs typeface="B Yagut" panose="00000400000000000000" pitchFamily="2" charset="-78"/>
              </a:rPr>
              <a:t>فهرست عناوین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r" rtl="1">
              <a:lnSpc>
                <a:spcPct val="110000"/>
              </a:lnSpc>
            </a:pPr>
            <a:r>
              <a:rPr lang="fa-IR" b="1" dirty="0" smtClean="0">
                <a:cs typeface="B Yagut" panose="00000400000000000000" pitchFamily="2" charset="-78"/>
              </a:rPr>
              <a:t>اهمیت </a:t>
            </a:r>
            <a:r>
              <a:rPr lang="fa-IR" b="1" dirty="0">
                <a:cs typeface="B Yagut" panose="00000400000000000000" pitchFamily="2" charset="-78"/>
              </a:rPr>
              <a:t>تغذیه صحیح دوران </a:t>
            </a:r>
            <a:r>
              <a:rPr lang="fa-IR" b="1" dirty="0" smtClean="0">
                <a:cs typeface="B Yagut" panose="00000400000000000000" pitchFamily="2" charset="-78"/>
              </a:rPr>
              <a:t>شیردهی</a:t>
            </a:r>
          </a:p>
          <a:p>
            <a:pPr algn="r" rtl="1">
              <a:lnSpc>
                <a:spcPct val="110000"/>
              </a:lnSpc>
            </a:pPr>
            <a:r>
              <a:rPr lang="fa-IR" b="1" dirty="0">
                <a:cs typeface="B Yagut" pitchFamily="2" charset="-78"/>
              </a:rPr>
              <a:t>کالری مورد نیاز مادران </a:t>
            </a:r>
            <a:r>
              <a:rPr lang="fa-IR" b="1" dirty="0" smtClean="0">
                <a:cs typeface="B Yagut" pitchFamily="2" charset="-78"/>
              </a:rPr>
              <a:t>شیرده</a:t>
            </a:r>
          </a:p>
          <a:p>
            <a:pPr algn="r" rtl="1">
              <a:lnSpc>
                <a:spcPct val="110000"/>
              </a:lnSpc>
            </a:pPr>
            <a:r>
              <a:rPr lang="fa-IR" b="1" dirty="0">
                <a:cs typeface="B Yagut" panose="00000400000000000000" pitchFamily="2" charset="-78"/>
              </a:rPr>
              <a:t>عوامل موثر در افزایش شیر </a:t>
            </a:r>
            <a:r>
              <a:rPr lang="fa-IR" b="1" dirty="0" smtClean="0">
                <a:cs typeface="B Yagut" panose="00000400000000000000" pitchFamily="2" charset="-78"/>
              </a:rPr>
              <a:t>مادر</a:t>
            </a:r>
          </a:p>
          <a:p>
            <a:pPr algn="r" rtl="1">
              <a:lnSpc>
                <a:spcPct val="110000"/>
              </a:lnSpc>
            </a:pPr>
            <a:r>
              <a:rPr lang="fa-IR" b="1" dirty="0">
                <a:cs typeface="B Yagut" pitchFamily="2" charset="-78"/>
              </a:rPr>
              <a:t>مصرف مکمل ها </a:t>
            </a:r>
            <a:r>
              <a:rPr lang="ar-SA" b="1" dirty="0">
                <a:cs typeface="B Yagut" pitchFamily="2" charset="-78"/>
              </a:rPr>
              <a:t>دوران </a:t>
            </a:r>
            <a:r>
              <a:rPr lang="ar-SA" b="1" dirty="0" smtClean="0">
                <a:cs typeface="B Yagut" pitchFamily="2" charset="-78"/>
              </a:rPr>
              <a:t>شيردهي</a:t>
            </a:r>
            <a:endParaRPr lang="fa-IR" b="1" dirty="0" smtClean="0">
              <a:cs typeface="B Yagut" pitchFamily="2" charset="-78"/>
            </a:endParaRPr>
          </a:p>
          <a:p>
            <a:pPr algn="r" rtl="1">
              <a:lnSpc>
                <a:spcPct val="110000"/>
              </a:lnSpc>
            </a:pPr>
            <a:r>
              <a:rPr lang="fa-IR" b="1" dirty="0">
                <a:cs typeface="B Yagut" panose="00000400000000000000" pitchFamily="2" charset="-78"/>
              </a:rPr>
              <a:t>عوامل موثر در کاهش وزن در دوران </a:t>
            </a:r>
            <a:r>
              <a:rPr lang="fa-IR" b="1" dirty="0" smtClean="0">
                <a:cs typeface="B Yagut" panose="00000400000000000000" pitchFamily="2" charset="-78"/>
              </a:rPr>
              <a:t>شیردهی</a:t>
            </a:r>
          </a:p>
          <a:p>
            <a:pPr algn="r" rtl="1">
              <a:lnSpc>
                <a:spcPct val="110000"/>
              </a:lnSpc>
            </a:pPr>
            <a:r>
              <a:rPr lang="fa-IR" b="1" dirty="0">
                <a:cs typeface="B Yagut" panose="00000400000000000000" pitchFamily="2" charset="-78"/>
              </a:rPr>
              <a:t>محدودیتهای غذایی دوران شیردهی</a:t>
            </a:r>
            <a:endParaRPr lang="fa-IR" b="1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10000"/>
              </a:lnSpc>
            </a:pPr>
            <a:r>
              <a:rPr lang="fa-IR" b="1" dirty="0" smtClean="0">
                <a:cs typeface="B Yagut" panose="00000400000000000000" pitchFamily="2" charset="-78"/>
              </a:rPr>
              <a:t>خلاصه </a:t>
            </a:r>
            <a:r>
              <a:rPr lang="fa-IR" b="1" dirty="0">
                <a:cs typeface="B Yagut" pitchFamily="2" charset="-78"/>
              </a:rPr>
              <a:t>و نتیجه گیری </a:t>
            </a:r>
          </a:p>
          <a:p>
            <a:pPr algn="r" rtl="1">
              <a:lnSpc>
                <a:spcPct val="110000"/>
              </a:lnSpc>
            </a:pPr>
            <a:r>
              <a:rPr lang="fa-IR" b="1" dirty="0">
                <a:cs typeface="B Yagut" pitchFamily="2" charset="-78"/>
              </a:rPr>
              <a:t>پرسش و تمرین</a:t>
            </a:r>
          </a:p>
          <a:p>
            <a:pPr algn="r" rtl="1">
              <a:lnSpc>
                <a:spcPct val="110000"/>
              </a:lnSpc>
            </a:pPr>
            <a:r>
              <a:rPr lang="fa-IR" b="1" dirty="0">
                <a:cs typeface="B Yagut" pitchFamily="2" charset="-78"/>
              </a:rPr>
              <a:t>فهرست منابع</a:t>
            </a:r>
          </a:p>
          <a:p>
            <a:pPr algn="r" rtl="1">
              <a:lnSpc>
                <a:spcPct val="110000"/>
              </a:lnSpc>
            </a:pPr>
            <a:endParaRPr lang="ar-IQ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2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94"/>
    </mc:Choice>
    <mc:Fallback xmlns="">
      <p:transition spd="slow" advTm="2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dirty="0" smtClean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تغذیه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دوران</a:t>
            </a:r>
            <a:r>
              <a:rPr lang="ar-SA" dirty="0" smtClean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 شیرده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ی</a:t>
            </a:r>
            <a:r>
              <a:rPr lang="ar-SA" dirty="0" smtClean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46" y="1825625"/>
            <a:ext cx="11407254" cy="4351338"/>
          </a:xfrm>
        </p:spPr>
        <p:txBody>
          <a:bodyPr>
            <a:normAutofit/>
          </a:bodyPr>
          <a:lstStyle/>
          <a:p>
            <a:pPr marL="208280" marR="542290" indent="0" algn="just" rtl="1">
              <a:lnSpc>
                <a:spcPct val="144000"/>
              </a:lnSpc>
              <a:spcBef>
                <a:spcPts val="0"/>
              </a:spcBef>
              <a:spcAft>
                <a:spcPts val="975"/>
              </a:spcAft>
              <a:buNone/>
            </a:pPr>
            <a:r>
              <a:rPr lang="ar-SA" sz="3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تغذيه مناسب مادر در اين دوران علاوه بر تامين نيازهای تغذيه</a:t>
            </a:r>
            <a:r>
              <a:rPr lang="fa-IR" sz="3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 </a:t>
            </a:r>
            <a:r>
              <a:rPr lang="ar-SA" sz="3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ای نوزاد </a:t>
            </a:r>
            <a:r>
              <a:rPr lang="fa-IR" sz="3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(</a:t>
            </a:r>
            <a:r>
              <a:rPr lang="ar-SA" sz="3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از جمله مواد معدني و ويتامينها</a:t>
            </a:r>
            <a:r>
              <a:rPr lang="fa-IR" sz="3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)</a:t>
            </a:r>
            <a:r>
              <a:rPr lang="ar-SA" sz="3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، برای حفظ بنيه، سلامت و اعتماد به نفس مادر و نيز حفظ و نگهداری ذخاير بدن مادر ضروری است. </a:t>
            </a:r>
            <a:endParaRPr lang="en-US" sz="3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B Yagut" pitchFamily="2" charset="-78"/>
            </a:endParaRPr>
          </a:p>
          <a:p>
            <a:pPr marL="208280" marR="542290" indent="0" algn="just" rtl="1">
              <a:lnSpc>
                <a:spcPct val="144000"/>
              </a:lnSpc>
              <a:spcBef>
                <a:spcPts val="0"/>
              </a:spcBef>
              <a:spcAft>
                <a:spcPts val="975"/>
              </a:spcAft>
              <a:buNone/>
            </a:pPr>
            <a:r>
              <a:rPr lang="ar-SA" sz="3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تغذيه با شير مادر همچنين موجب بهبود سطح ايمني بدن شير خوار در برابر ابتلاء به انواع عفونتهای حاد تنفسي، اسهال و نيز بازگشت وزن مادر به قبل از بارداری </a:t>
            </a:r>
            <a:r>
              <a:rPr lang="ar-SA" sz="3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مي</a:t>
            </a:r>
            <a:r>
              <a:rPr lang="fa-IR" sz="3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 </a:t>
            </a:r>
            <a:r>
              <a:rPr lang="ar-SA" sz="3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شود</a:t>
            </a:r>
            <a:r>
              <a:rPr lang="ar-SA" sz="3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.</a:t>
            </a:r>
            <a:r>
              <a:rPr lang="ar-SA" sz="3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 </a:t>
            </a:r>
            <a:endParaRPr lang="en-US" sz="3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B Yagut" pitchFamily="2" charset="-78"/>
            </a:endParaRPr>
          </a:p>
          <a:p>
            <a:pPr marL="0" indent="0" algn="r" rtl="1">
              <a:buNone/>
            </a:pPr>
            <a:endParaRPr lang="en-US" dirty="0">
              <a:cs typeface="B Yagut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438400" cy="12954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95"/>
    </mc:Choice>
    <mc:Fallback xmlns="">
      <p:transition spd="slow" advTm="108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b="1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ادامه </a:t>
            </a:r>
            <a:r>
              <a:rPr lang="ar-SA" b="1" dirty="0" smtClean="0">
                <a:cs typeface="B Yagut" pitchFamily="2" charset="-78"/>
              </a:rPr>
              <a:t>تغذيه </a:t>
            </a:r>
            <a:r>
              <a:rPr lang="fa-IR" b="1" dirty="0" smtClean="0">
                <a:cs typeface="B Yagut" pitchFamily="2" charset="-78"/>
              </a:rPr>
              <a:t>دوران</a:t>
            </a:r>
            <a:r>
              <a:rPr lang="ar-SA" b="1" dirty="0" smtClean="0">
                <a:cs typeface="B Yagut" pitchFamily="2" charset="-78"/>
              </a:rPr>
              <a:t> شيرده</a:t>
            </a:r>
            <a:r>
              <a:rPr lang="fa-IR" b="1" dirty="0" smtClean="0">
                <a:cs typeface="B Yagut" pitchFamily="2" charset="-78"/>
              </a:rPr>
              <a:t>ی</a:t>
            </a:r>
            <a:r>
              <a:rPr lang="en-US" b="1" dirty="0">
                <a:cs typeface="B Yagut" pitchFamily="2" charset="-78"/>
              </a:rPr>
              <a:t/>
            </a:r>
            <a:br>
              <a:rPr lang="en-US" b="1" dirty="0">
                <a:cs typeface="B Yagut" pitchFamily="2" charset="-78"/>
              </a:rPr>
            </a:br>
            <a:endParaRPr lang="en-US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ar-SA" dirty="0">
                <a:cs typeface="B Yagut" pitchFamily="2" charset="-78"/>
              </a:rPr>
              <a:t>حجم شير مادر رابطه مستقيم با تکرر شيردهي دارد. </a:t>
            </a: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dirty="0">
                <a:cs typeface="B Yagut" pitchFamily="2" charset="-78"/>
              </a:rPr>
              <a:t>تغذيه مکرر نوزاد با شير مادر سبب مي‌شود شير بيشتري توليد شود. </a:t>
            </a: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dirty="0" smtClean="0">
                <a:cs typeface="B Yagut" pitchFamily="2" charset="-78"/>
              </a:rPr>
              <a:t>يکي </a:t>
            </a:r>
            <a:r>
              <a:rPr lang="ar-SA" dirty="0">
                <a:cs typeface="B Yagut" pitchFamily="2" charset="-78"/>
              </a:rPr>
              <a:t>از علل کاهش توليد شير، خستگي مادر، خصوصاً در 4 تا 6 ماه اول شيردهي است. </a:t>
            </a: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dirty="0">
              <a:cs typeface="B Yagut" pitchFamily="2" charset="-78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US" dirty="0">
              <a:cs typeface="B Yagut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" y="4419600"/>
            <a:ext cx="3810000" cy="24384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89"/>
    </mc:Choice>
    <mc:Fallback xmlns="">
      <p:transition spd="slow" advTm="121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b="1" dirty="0" smtClean="0">
                <a:cs typeface="B Yagut" pitchFamily="2" charset="-78"/>
              </a:rPr>
              <a:t>کالری مورد نیاز مادران شیرده</a:t>
            </a:r>
            <a:r>
              <a:rPr lang="en-US" sz="4000" b="1" dirty="0">
                <a:cs typeface="B Yagut" pitchFamily="2" charset="-78"/>
              </a:rPr>
              <a:t/>
            </a:r>
            <a:br>
              <a:rPr lang="en-US" sz="4000" b="1" dirty="0">
                <a:cs typeface="B Yagut" pitchFamily="2" charset="-78"/>
              </a:rPr>
            </a:b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ar-SA" sz="3000" dirty="0">
                <a:cs typeface="B Yagut" pitchFamily="2" charset="-78"/>
              </a:rPr>
              <a:t>در هرم غذايي، واحدهاي توصيه شده در هر گروه از مواد غذايي در دوران شيردهي مشابه دوران بارداري است.</a:t>
            </a:r>
            <a:endParaRPr lang="en-US" sz="30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sz="3000" dirty="0">
                <a:cs typeface="B Yagut" pitchFamily="2" charset="-78"/>
              </a:rPr>
              <a:t>نياز مادر شيرده به کالري حدود 500 کيلو کالري بيش از دوران قبل از بارداري است. </a:t>
            </a:r>
            <a:endParaRPr lang="en-US" sz="3000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sz="3000" dirty="0" smtClean="0">
                <a:cs typeface="B Yagut" pitchFamily="2" charset="-78"/>
              </a:rPr>
              <a:t>دريافت </a:t>
            </a:r>
            <a:r>
              <a:rPr lang="ar-SA" sz="3000" dirty="0">
                <a:cs typeface="B Yagut" pitchFamily="2" charset="-78"/>
              </a:rPr>
              <a:t>کالري ناکافي سبب کاهش توليد شير مي‌شود.</a:t>
            </a:r>
            <a:endParaRPr lang="en-US" sz="3000" dirty="0">
              <a:cs typeface="B Yagut" pitchFamily="2" charset="-78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US" dirty="0">
              <a:cs typeface="B Yagut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5" y="4367283"/>
            <a:ext cx="2538691" cy="203351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65"/>
    </mc:Choice>
    <mc:Fallback xmlns="">
      <p:transition spd="slow" advTm="82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fa-IR" sz="4000" b="1" dirty="0" smtClean="0">
                <a:cs typeface="B Yagut" pitchFamily="2" charset="-78"/>
              </a:rPr>
              <a:t>ادامه کالری </a:t>
            </a:r>
            <a:r>
              <a:rPr lang="fa-IR" sz="4000" b="1" dirty="0">
                <a:cs typeface="B Yagut" pitchFamily="2" charset="-78"/>
              </a:rPr>
              <a:t>مورد نیاز مادران شیرده</a:t>
            </a:r>
            <a:r>
              <a:rPr lang="en-US" sz="4000" b="1" dirty="0">
                <a:cs typeface="B Yagut" pitchFamily="2" charset="-78"/>
              </a:rPr>
              <a:t/>
            </a:r>
            <a:br>
              <a:rPr lang="en-US" sz="4000" b="1" dirty="0">
                <a:cs typeface="B Yagut" pitchFamily="2" charset="-78"/>
              </a:rPr>
            </a:br>
            <a:r>
              <a:rPr lang="en-US" sz="4000" b="1" dirty="0">
                <a:cs typeface="B Yagut" pitchFamily="2" charset="-78"/>
              </a:rPr>
              <a:t/>
            </a:r>
            <a:br>
              <a:rPr lang="en-US" sz="4000" b="1" dirty="0">
                <a:cs typeface="B Yagut" pitchFamily="2" charset="-78"/>
              </a:rPr>
            </a:b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ar-SA" dirty="0">
                <a:cs typeface="B Yagut" pitchFamily="2" charset="-78"/>
              </a:rPr>
              <a:t>توليد شير در مادران مبتلا به سوء‌ تغذيه شديد ممکن است از ساير مادران کمتر باشد</a:t>
            </a:r>
            <a:r>
              <a:rPr lang="ar-SA" dirty="0" smtClean="0">
                <a:cs typeface="B Yagut" pitchFamily="2" charset="-78"/>
              </a:rPr>
              <a:t>.</a:t>
            </a:r>
            <a:endParaRPr lang="en-US" dirty="0" smtClean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dirty="0" smtClean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در اين مورد و مواردي که </a:t>
            </a:r>
            <a:r>
              <a:rPr lang="en-US" dirty="0">
                <a:cs typeface="B Yagut" pitchFamily="2" charset="-78"/>
              </a:rPr>
              <a:t>BMI</a:t>
            </a:r>
            <a:r>
              <a:rPr lang="ar-SA" dirty="0">
                <a:cs typeface="B Yagut" pitchFamily="2" charset="-78"/>
              </a:rPr>
              <a:t> کمتر از </a:t>
            </a:r>
            <a:r>
              <a:rPr lang="fa-IR" dirty="0">
                <a:cs typeface="B Yagut" pitchFamily="2" charset="-78"/>
              </a:rPr>
              <a:t>18/5</a:t>
            </a:r>
            <a:r>
              <a:rPr lang="ar-SA" dirty="0">
                <a:cs typeface="B Yagut" pitchFamily="2" charset="-78"/>
              </a:rPr>
              <a:t> باشد، مادران بايد انرژي دريافتي روزانه خود را تا 750 کيلوکالري افزايش </a:t>
            </a:r>
            <a:r>
              <a:rPr lang="ar-SA" dirty="0" smtClean="0">
                <a:cs typeface="B Yagut" pitchFamily="2" charset="-78"/>
              </a:rPr>
              <a:t>دهند</a:t>
            </a:r>
            <a:r>
              <a:rPr lang="fa-IR" dirty="0" smtClean="0">
                <a:cs typeface="B Yagut" pitchFamily="2" charset="-78"/>
              </a:rPr>
              <a:t>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dirty="0" smtClean="0">
                <a:cs typeface="B Yagut" pitchFamily="2" charset="-78"/>
              </a:rPr>
              <a:t>توصيه‌هاي </a:t>
            </a:r>
            <a:r>
              <a:rPr lang="ar-SA" dirty="0">
                <a:cs typeface="B Yagut" pitchFamily="2" charset="-78"/>
              </a:rPr>
              <a:t>تغذيه‌اي مناسب </a:t>
            </a:r>
            <a:r>
              <a:rPr lang="fa-IR" dirty="0" smtClean="0">
                <a:cs typeface="B Yagut" pitchFamily="2" charset="-78"/>
              </a:rPr>
              <a:t>مشابه </a:t>
            </a:r>
            <a:r>
              <a:rPr lang="ar-SA" dirty="0" smtClean="0">
                <a:cs typeface="B Yagut" pitchFamily="2" charset="-78"/>
              </a:rPr>
              <a:t>خانم‌هاي</a:t>
            </a:r>
            <a:r>
              <a:rPr lang="fa-IR" dirty="0" smtClean="0">
                <a:cs typeface="B Yagut" pitchFamily="2" charset="-78"/>
              </a:rPr>
              <a:t> </a:t>
            </a:r>
            <a:r>
              <a:rPr lang="fa-IR" dirty="0"/>
              <a:t>باردار</a:t>
            </a:r>
            <a:r>
              <a:rPr lang="fa-IR" dirty="0" smtClean="0">
                <a:cs typeface="B Yagut" pitchFamily="2" charset="-78"/>
              </a:rPr>
              <a:t> </a:t>
            </a:r>
            <a:r>
              <a:rPr lang="ar-SA" dirty="0" smtClean="0">
                <a:cs typeface="B Yagut" pitchFamily="2" charset="-78"/>
              </a:rPr>
              <a:t>کم وزن</a:t>
            </a:r>
            <a:r>
              <a:rPr lang="fa-IR" dirty="0" smtClean="0">
                <a:cs typeface="B Yagut" pitchFamily="2" charset="-78"/>
              </a:rPr>
              <a:t> است.</a:t>
            </a:r>
            <a:endParaRPr lang="en-US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7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11"/>
    </mc:Choice>
    <mc:Fallback xmlns="">
      <p:transition spd="slow" advTm="114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b="1" dirty="0" smtClean="0">
                <a:cs typeface="B Yagut" pitchFamily="2" charset="-78"/>
              </a:rPr>
              <a:t>عوامل موثر در افزایش شیر مادر</a:t>
            </a:r>
            <a:r>
              <a:rPr lang="en-US" b="1" dirty="0">
                <a:cs typeface="B Yagut" pitchFamily="2" charset="-78"/>
              </a:rPr>
              <a:t/>
            </a:r>
            <a:br>
              <a:rPr lang="en-US" b="1" dirty="0">
                <a:cs typeface="B Yagut" pitchFamily="2" charset="-78"/>
              </a:rPr>
            </a:br>
            <a:endParaRPr lang="en-US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1505"/>
            <a:ext cx="10515600" cy="4375458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00000"/>
              </a:lnSpc>
              <a:buNone/>
            </a:pPr>
            <a:r>
              <a:rPr lang="ar-SA" sz="3200" dirty="0" smtClean="0">
                <a:cs typeface="B Yagut" pitchFamily="2" charset="-78"/>
              </a:rPr>
              <a:t>هر </a:t>
            </a:r>
            <a:r>
              <a:rPr lang="ar-SA" sz="3200" dirty="0">
                <a:cs typeface="B Yagut" pitchFamily="2" charset="-78"/>
              </a:rPr>
              <a:t>چند توليد شير مادر بستگي به مقدار مايعات مصرفي مادر ندارد و مصرف مايعات سبب </a:t>
            </a:r>
            <a:r>
              <a:rPr lang="ar-SA" sz="3200" i="1" dirty="0">
                <a:cs typeface="B Yagut" pitchFamily="2" charset="-78"/>
              </a:rPr>
              <a:t>افزايش توليد شير</a:t>
            </a:r>
            <a:r>
              <a:rPr lang="ar-SA" sz="3200" dirty="0">
                <a:cs typeface="B Yagut" pitchFamily="2" charset="-78"/>
              </a:rPr>
              <a:t> نمي‌شودولي براي پيشگيري از کم آبي بدن،‌ مادران شيرده بايد به مقدار کافي مايعات بنوشند.</a:t>
            </a:r>
            <a:endParaRPr lang="en-US" sz="3200" dirty="0">
              <a:cs typeface="B Yagut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r>
              <a:rPr lang="ar-SA" sz="3200" dirty="0">
                <a:cs typeface="B Yagut" pitchFamily="2" charset="-78"/>
              </a:rPr>
              <a:t> </a:t>
            </a:r>
            <a:endParaRPr lang="en-US" sz="3200" dirty="0">
              <a:cs typeface="B Yagut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25" y="4301390"/>
            <a:ext cx="2249488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2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50"/>
    </mc:Choice>
    <mc:Fallback xmlns="">
      <p:transition spd="slow" advTm="4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مراقبت‌هاي ادغام يافته سلامت مادران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5NN7CDR5NKU2-831-1213</_dlc_DocId>
    <_dlc_DocIdUrl xmlns="1047730d-92e1-4018-9084-d932fd3a7f58">
      <Url>http://www.health.gov.ir/hnd/_layouts/DocIdRedir.aspx?ID=5NN7CDR5NKU2-831-1213</Url>
      <Description>5NN7CDR5NKU2-831-1213</Description>
    </_dlc_DocIdUrl>
  </documentManagement>
</p:properties>
</file>

<file path=customXml/itemProps1.xml><?xml version="1.0" encoding="utf-8"?>
<ds:datastoreItem xmlns:ds="http://schemas.openxmlformats.org/officeDocument/2006/customXml" ds:itemID="{2FB0E20A-ED39-457F-90E3-79D6DBB81E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438EDC-6E25-47EF-AF46-BDAAAC8D3CF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FA7904E-6C21-447B-929E-3EF1F8E7D5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B32996F-DF67-4356-B7CA-B80C2757CF51}">
  <ds:schemaRefs>
    <ds:schemaRef ds:uri="http://purl.org/dc/terms/"/>
    <ds:schemaRef ds:uri="http://purl.org/dc/elements/1.1/"/>
    <ds:schemaRef ds:uri="12fdc5dc-769e-4543-b10d-fbea3dac4417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1047730d-92e1-4018-9084-d932fd3a7f5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1271</Words>
  <Application>Microsoft Office PowerPoint</Application>
  <PresentationFormat>Widescreen</PresentationFormat>
  <Paragraphs>127</Paragraphs>
  <Slides>22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Times New Roman</vt:lpstr>
      <vt:lpstr>Calibri Light</vt:lpstr>
      <vt:lpstr>Arial</vt:lpstr>
      <vt:lpstr>B Yagut</vt:lpstr>
      <vt:lpstr>Calibri</vt:lpstr>
      <vt:lpstr>Office Theme</vt:lpstr>
      <vt:lpstr>تغذیه صحیح در دوران بارداری،زایمان و دوران شیردهی، آشنایی با شاخص های لازم برای ارزیابی وضعیت تغذیه ای مادران</vt:lpstr>
      <vt:lpstr> مشخصات سند</vt:lpstr>
      <vt:lpstr>اهداف آموزشی</vt:lpstr>
      <vt:lpstr>فهرست عناوین</vt:lpstr>
      <vt:lpstr>تغذیه دوران شیردهی  </vt:lpstr>
      <vt:lpstr>ادامه تغذيه دوران شيردهی </vt:lpstr>
      <vt:lpstr>کالری مورد نیاز مادران شیرده </vt:lpstr>
      <vt:lpstr>ادامه کالری مورد نیاز مادران شیرده  </vt:lpstr>
      <vt:lpstr>عوامل موثر در افزایش شیر مادر </vt:lpstr>
      <vt:lpstr>ادامه عوامل موثر در افزایش شیر مادر</vt:lpstr>
      <vt:lpstr>ادامه عوامل موثر در افزایش شیر مادر</vt:lpstr>
      <vt:lpstr>مصرف مکمل ها دوران شيردهي</vt:lpstr>
      <vt:lpstr>ادامه مصرف مکمل ها دوران شيردهي </vt:lpstr>
      <vt:lpstr>کاهش وزن و شيردهي </vt:lpstr>
      <vt:lpstr>ادامه کاهش وزن و شيردهي</vt:lpstr>
      <vt:lpstr>محدودیت های غذایی در دوران شيردهي</vt:lpstr>
      <vt:lpstr>ادامه محدودیت های غذایی در دوران شيردهي </vt:lpstr>
      <vt:lpstr>ادامه محدودیت های غذایی در دوران شيردهي </vt:lpstr>
      <vt:lpstr>خلاصه و نتیجه گیری  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تغذیه مادران شیرده</dc:title>
  <dc:creator>tomcat</dc:creator>
  <cp:lastModifiedBy>Sima Jalali</cp:lastModifiedBy>
  <cp:revision>58</cp:revision>
  <dcterms:created xsi:type="dcterms:W3CDTF">2020-05-06T14:47:21Z</dcterms:created>
  <dcterms:modified xsi:type="dcterms:W3CDTF">2020-12-06T09:00:24Z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d6fad597-7829-45cf-8968-b044a49ca24b</vt:lpwstr>
  </property>
</Properties>
</file>